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</p:sldIdLst>
  <p:sldSz cy="5148250" cx="9144000"/>
  <p:notesSz cx="6858000" cy="9144000"/>
  <p:embeddedFontLst>
    <p:embeddedFont>
      <p:font typeface="Open Sans"/>
      <p:regular r:id="rId60"/>
      <p:bold r:id="rId61"/>
      <p:italic r:id="rId62"/>
      <p:boldItalic r:id="rId6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2">
          <p15:clr>
            <a:srgbClr val="000000"/>
          </p15:clr>
        </p15:guide>
      </p15:sldGuideLst>
    </p:ext>
    <p:ext uri="GoogleSlidesCustomDataVersion2">
      <go:slidesCustomData xmlns:go="http://customooxmlschemas.google.com/" r:id="rId64" roundtripDataSignature="AMtx7mig6PIrq59u6oJY3zBVRMNEaG2n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62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OpenSans-italic.fntdata"/><Relationship Id="rId61" Type="http://schemas.openxmlformats.org/officeDocument/2006/relationships/font" Target="fonts/OpenSans-bold.fntdata"/><Relationship Id="rId20" Type="http://schemas.openxmlformats.org/officeDocument/2006/relationships/slide" Target="slides/slide13.xml"/><Relationship Id="rId64" Type="http://customschemas.google.com/relationships/presentationmetadata" Target="metadata"/><Relationship Id="rId63" Type="http://schemas.openxmlformats.org/officeDocument/2006/relationships/font" Target="fonts/OpenSans-boldItalic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60" Type="http://schemas.openxmlformats.org/officeDocument/2006/relationships/font" Target="fonts/OpenSans-regular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slide" Target="slides/slide52.xml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5" name="Google Shape;44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7" name="Google Shape;46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8" name="Google Shape;47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" name="Google Shape;48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3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1" name="Google Shape;521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1e8b8c1a0_1_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gd1e8b8c1a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5" name="Google Shape;565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6" name="Google Shape;576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7" name="Google Shape;58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8" name="Google Shape;59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5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9" name="Google Shape;609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5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0" name="Google Shape;620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5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5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59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60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4" name="Google Shape;664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61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5" name="Google Shape;675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2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6" name="Google Shape;686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d1e8b8c1a0_1_2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7" name="Google Shape;697;gd1e8b8c1a0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:notes"/>
          <p:cNvSpPr/>
          <p:nvPr>
            <p:ph idx="2" type="sldImg"/>
          </p:nvPr>
        </p:nvSpPr>
        <p:spPr>
          <a:xfrm>
            <a:off x="384175" y="685800"/>
            <a:ext cx="60896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4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64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6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4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3" name="Google Shape;53;p44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4" name="Google Shape;54;p4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5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6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46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" name="Google Shape;62;p46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4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7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4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8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69" name="Google Shape;69;p48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4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9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3" name="Google Shape;73;p4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0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0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7" name="Google Shape;77;p50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8" name="Google Shape;78;p50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5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1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2" name="Google Shape;82;p5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2"/>
          <p:cNvSpPr txBox="1"/>
          <p:nvPr>
            <p:ph hasCustomPrompt="1"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5" name="Google Shape;85;p52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5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77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77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7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6"/>
          <p:cNvSpPr txBox="1"/>
          <p:nvPr>
            <p:ph type="ctrTitle"/>
          </p:nvPr>
        </p:nvSpPr>
        <p:spPr>
          <a:xfrm>
            <a:off x="311710" y="745266"/>
            <a:ext cx="8520599" cy="20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5" name="Google Shape;95;p66"/>
          <p:cNvSpPr txBox="1"/>
          <p:nvPr>
            <p:ph idx="1" type="subTitle"/>
          </p:nvPr>
        </p:nvSpPr>
        <p:spPr>
          <a:xfrm>
            <a:off x="311701" y="2836749"/>
            <a:ext cx="8520599" cy="793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6" name="Google Shape;96;p6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7"/>
          <p:cNvSpPr txBox="1"/>
          <p:nvPr>
            <p:ph type="title"/>
          </p:nvPr>
        </p:nvSpPr>
        <p:spPr>
          <a:xfrm>
            <a:off x="311701" y="2152842"/>
            <a:ext cx="8520599" cy="842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9" name="Google Shape;99;p67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8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2" name="Google Shape;102;p68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3" name="Google Shape;103;p6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9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69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7" name="Google Shape;107;p69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8" name="Google Shape;108;p6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0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7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1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114" name="Google Shape;114;p71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5" name="Google Shape;115;p7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2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8" name="Google Shape;118;p7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3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73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2" name="Google Shape;122;p73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3" name="Google Shape;123;p73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7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4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7" name="Google Shape;127;p7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8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78"/>
          <p:cNvSpPr txBox="1"/>
          <p:nvPr>
            <p:ph idx="1" type="body"/>
          </p:nvPr>
        </p:nvSpPr>
        <p:spPr>
          <a:xfrm>
            <a:off x="311701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78"/>
          <p:cNvSpPr txBox="1"/>
          <p:nvPr>
            <p:ph idx="2" type="body"/>
          </p:nvPr>
        </p:nvSpPr>
        <p:spPr>
          <a:xfrm>
            <a:off x="4832400" y="1153543"/>
            <a:ext cx="3999900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78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5"/>
          <p:cNvSpPr txBox="1"/>
          <p:nvPr>
            <p:ph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30" name="Google Shape;130;p75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1" name="Google Shape;131;p7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6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9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79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0"/>
          <p:cNvSpPr txBox="1"/>
          <p:nvPr>
            <p:ph type="title"/>
          </p:nvPr>
        </p:nvSpPr>
        <p:spPr>
          <a:xfrm>
            <a:off x="311701" y="556116"/>
            <a:ext cx="2808000" cy="75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300"/>
            </a:lvl9pPr>
          </a:lstStyle>
          <a:p/>
        </p:txBody>
      </p:sp>
      <p:sp>
        <p:nvSpPr>
          <p:cNvPr id="27" name="Google Shape;27;p80"/>
          <p:cNvSpPr txBox="1"/>
          <p:nvPr>
            <p:ph idx="1" type="body"/>
          </p:nvPr>
        </p:nvSpPr>
        <p:spPr>
          <a:xfrm>
            <a:off x="311701" y="1390887"/>
            <a:ext cx="2808000" cy="3182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80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1"/>
          <p:cNvSpPr txBox="1"/>
          <p:nvPr>
            <p:ph type="title"/>
          </p:nvPr>
        </p:nvSpPr>
        <p:spPr>
          <a:xfrm>
            <a:off x="490250" y="450568"/>
            <a:ext cx="6367800" cy="409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81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2"/>
          <p:cNvSpPr/>
          <p:nvPr/>
        </p:nvSpPr>
        <p:spPr>
          <a:xfrm>
            <a:off x="4572000" y="-125"/>
            <a:ext cx="4572001" cy="51482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82"/>
          <p:cNvSpPr txBox="1"/>
          <p:nvPr>
            <p:ph type="title"/>
          </p:nvPr>
        </p:nvSpPr>
        <p:spPr>
          <a:xfrm>
            <a:off x="265501" y="1234318"/>
            <a:ext cx="4045199" cy="148367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82"/>
          <p:cNvSpPr txBox="1"/>
          <p:nvPr>
            <p:ph idx="1" type="subTitle"/>
          </p:nvPr>
        </p:nvSpPr>
        <p:spPr>
          <a:xfrm>
            <a:off x="265501" y="2805672"/>
            <a:ext cx="4045199" cy="1236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82"/>
          <p:cNvSpPr txBox="1"/>
          <p:nvPr>
            <p:ph idx="2" type="body"/>
          </p:nvPr>
        </p:nvSpPr>
        <p:spPr>
          <a:xfrm>
            <a:off x="4939500" y="724746"/>
            <a:ext cx="3837000" cy="3698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82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3"/>
          <p:cNvSpPr txBox="1"/>
          <p:nvPr>
            <p:ph idx="1" type="body"/>
          </p:nvPr>
        </p:nvSpPr>
        <p:spPr>
          <a:xfrm>
            <a:off x="311701" y="4234493"/>
            <a:ext cx="5998800" cy="60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8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4"/>
          <p:cNvSpPr txBox="1"/>
          <p:nvPr>
            <p:ph type="title"/>
          </p:nvPr>
        </p:nvSpPr>
        <p:spPr>
          <a:xfrm>
            <a:off x="311701" y="1107149"/>
            <a:ext cx="8520599" cy="19653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3" name="Google Shape;43;p84"/>
          <p:cNvSpPr txBox="1"/>
          <p:nvPr>
            <p:ph idx="1" type="body"/>
          </p:nvPr>
        </p:nvSpPr>
        <p:spPr>
          <a:xfrm>
            <a:off x="311701" y="3155145"/>
            <a:ext cx="8520599" cy="1302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84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3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3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3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43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43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5"/>
          <p:cNvSpPr txBox="1"/>
          <p:nvPr>
            <p:ph type="title"/>
          </p:nvPr>
        </p:nvSpPr>
        <p:spPr>
          <a:xfrm>
            <a:off x="311701" y="445437"/>
            <a:ext cx="8520599" cy="573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65"/>
          <p:cNvSpPr txBox="1"/>
          <p:nvPr>
            <p:ph idx="1" type="body"/>
          </p:nvPr>
        </p:nvSpPr>
        <p:spPr>
          <a:xfrm>
            <a:off x="311701" y="1153543"/>
            <a:ext cx="8520599" cy="34195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65"/>
          <p:cNvSpPr txBox="1"/>
          <p:nvPr>
            <p:ph idx="12" type="sldNum"/>
          </p:nvPr>
        </p:nvSpPr>
        <p:spPr>
          <a:xfrm>
            <a:off x="8472459" y="4667536"/>
            <a:ext cx="548699" cy="393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4"/>
          <p:cNvSpPr txBox="1"/>
          <p:nvPr/>
        </p:nvSpPr>
        <p:spPr>
          <a:xfrm>
            <a:off x="4479788" y="440225"/>
            <a:ext cx="3963900" cy="2308544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4"/>
          <p:cNvSpPr/>
          <p:nvPr/>
        </p:nvSpPr>
        <p:spPr>
          <a:xfrm>
            <a:off x="-3" y="4525592"/>
            <a:ext cx="9144000" cy="61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1" y="558184"/>
            <a:ext cx="2464350" cy="187259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54"/>
          <p:cNvSpPr txBox="1"/>
          <p:nvPr/>
        </p:nvSpPr>
        <p:spPr>
          <a:xfrm>
            <a:off x="2020411" y="710053"/>
            <a:ext cx="3774900" cy="1258307"/>
          </a:xfrm>
          <a:prstGeom prst="rect">
            <a:avLst/>
          </a:prstGeom>
          <a:noFill/>
          <a:ln>
            <a:noFill/>
          </a:ln>
        </p:spPr>
        <p:txBody>
          <a:bodyPr anchorCtr="0" anchor="t" bIns="112525" lIns="112525" spcFirstLastPara="1" rIns="112525" wrap="square" tIns="112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2" name="Google Shape;142;p54"/>
          <p:cNvCxnSpPr/>
          <p:nvPr/>
        </p:nvCxnSpPr>
        <p:spPr>
          <a:xfrm>
            <a:off x="-599" y="4523358"/>
            <a:ext cx="9162300" cy="690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3" name="Google Shape;143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9" y="4675235"/>
            <a:ext cx="1062458" cy="372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1" y="4633670"/>
            <a:ext cx="1376119" cy="401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23232"/>
            <a:ext cx="713236" cy="40156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4"/>
          <p:cNvSpPr txBox="1"/>
          <p:nvPr/>
        </p:nvSpPr>
        <p:spPr>
          <a:xfrm>
            <a:off x="1237301" y="3045719"/>
            <a:ext cx="6988499" cy="101201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Koristite naše šablone u cilju zagovaranja otvorenog obrazovanja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"/>
          <p:cNvSpPr txBox="1"/>
          <p:nvPr/>
        </p:nvSpPr>
        <p:spPr>
          <a:xfrm>
            <a:off x="2513351" y="290419"/>
            <a:ext cx="5917800" cy="11695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trebaju biti: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p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9"/>
          <p:cNvSpPr txBox="1"/>
          <p:nvPr/>
        </p:nvSpPr>
        <p:spPr>
          <a:xfrm>
            <a:off x="2513342" y="1991293"/>
            <a:ext cx="5527800" cy="11403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„dostupni bilo kada i bilo gdje, svakome, uključujući pojedince sa invaliditetom i pojedince koji dolaze iz marginalizovanih ili ugroženih grupa.“</a:t>
            </a:r>
            <a:endParaRPr/>
          </a:p>
        </p:txBody>
      </p:sp>
      <p:pic>
        <p:nvPicPr>
          <p:cNvPr id="238" name="Google Shape;23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9" name="Google Shape;239;p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0" name="Google Shape;24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9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Google Shape;242;p9"/>
          <p:cNvSpPr txBox="1"/>
          <p:nvPr/>
        </p:nvSpPr>
        <p:spPr>
          <a:xfrm>
            <a:off x="2507700" y="3518505"/>
            <a:ext cx="7277400" cy="5540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resursima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/>
        </p:nvSpPr>
        <p:spPr>
          <a:xfrm>
            <a:off x="2507699" y="272666"/>
            <a:ext cx="4947000" cy="11695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0"/>
          <p:cNvSpPr txBox="1"/>
          <p:nvPr/>
        </p:nvSpPr>
        <p:spPr>
          <a:xfrm>
            <a:off x="2507700" y="2090460"/>
            <a:ext cx="479730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„izaći u susret potrebama pojedinačnih učenika i efikasno promovirati rodnu ravnopravnost i podsticati inovativne pedagoške, didaktičke i metodološke pristupe.“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1" name="Google Shape;251;p1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2" name="Google Shape;25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0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p10"/>
          <p:cNvSpPr txBox="1"/>
          <p:nvPr/>
        </p:nvSpPr>
        <p:spPr>
          <a:xfrm>
            <a:off x="2507700" y="3518505"/>
            <a:ext cx="7277400" cy="5540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resursima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"/>
          <p:cNvSpPr txBox="1"/>
          <p:nvPr/>
        </p:nvSpPr>
        <p:spPr>
          <a:xfrm>
            <a:off x="2519000" y="42824"/>
            <a:ext cx="59688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Otvoreno obrazovanje </a:t>
            </a:r>
            <a:r>
              <a:rPr b="1" i="0" lang="en-U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en-U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odgovarajući pedagoški pristup </a:t>
            </a:r>
            <a:r>
              <a:rPr b="1" i="0" lang="en-U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dobro osmišljeni ciljevi učenja </a:t>
            </a:r>
            <a:r>
              <a:rPr b="1" i="0" lang="en-U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raznovrsnost aktivnosti učenja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Google Shape;260;p1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1"/>
          <p:cNvSpPr txBox="1"/>
          <p:nvPr/>
        </p:nvSpPr>
        <p:spPr>
          <a:xfrm>
            <a:off x="2507700" y="1837150"/>
            <a:ext cx="5308500" cy="16889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„širi opseg inovativnih pedagoških rješenja za angažovanje i prosvjetnih radnika i učenika kako bi aktivnije učestvovali u obrazovnim procesima i osmišljavanju sadržaja kao članovi raznolikih i inkluzivnih društava znanja.“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3" name="Google Shape;263;p1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4" name="Google Shape;26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1"/>
          <p:cNvSpPr txBox="1"/>
          <p:nvPr/>
        </p:nvSpPr>
        <p:spPr>
          <a:xfrm>
            <a:off x="499698" y="259490"/>
            <a:ext cx="1635000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Google Shape;266;p11"/>
          <p:cNvSpPr txBox="1"/>
          <p:nvPr/>
        </p:nvSpPr>
        <p:spPr>
          <a:xfrm>
            <a:off x="2507700" y="3518505"/>
            <a:ext cx="7277400" cy="5540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resursima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2"/>
          <p:cNvSpPr txBox="1"/>
          <p:nvPr/>
        </p:nvSpPr>
        <p:spPr>
          <a:xfrm>
            <a:off x="3199200" y="13050"/>
            <a:ext cx="57747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stalni pristup: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izvorima čak i nakon što završe kurs.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kako bi odražavali profile studenata i njihove buduće potrebe, odgovarajući na različite nivoe inkluzije.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učenja: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više puta (nemojte potcjenjivati vrijednost ponavljanja!) sa raznih uređaja i u raznim formatima. OER podržava podešavanja i za neformalno i za manje formalno učenje.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cjeloživotno učenje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izvori (OER) dostupni su svima, svih dobi, kad god neko poželi nešto naučiti ili se nečega podsjetiti.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da koriste starije verzije određenih publikacija; sa otvorenim obrazovnim izvorima (OER) ovo ne predstavlja problem.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2"/>
          <p:cNvSpPr txBox="1"/>
          <p:nvPr/>
        </p:nvSpPr>
        <p:spPr>
          <a:xfrm>
            <a:off x="2" y="1575845"/>
            <a:ext cx="2998839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76" name="Google Shape;276;p12"/>
          <p:cNvCxnSpPr/>
          <p:nvPr/>
        </p:nvCxnSpPr>
        <p:spPr>
          <a:xfrm>
            <a:off x="-33299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7" name="Google Shape;27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3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3"/>
          <p:cNvSpPr txBox="1"/>
          <p:nvPr/>
        </p:nvSpPr>
        <p:spPr>
          <a:xfrm>
            <a:off x="3214226" y="1314416"/>
            <a:ext cx="5439300" cy="1908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Omogućite stalni pristup: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će moći pristupiti izvorima čak i nakon što završe kurs.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85" name="Google Shape;285;p1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6" name="Google Shape;2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3"/>
          <p:cNvSpPr txBox="1"/>
          <p:nvPr/>
        </p:nvSpPr>
        <p:spPr>
          <a:xfrm>
            <a:off x="1" y="1506770"/>
            <a:ext cx="302833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4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4"/>
          <p:cNvSpPr txBox="1"/>
          <p:nvPr/>
        </p:nvSpPr>
        <p:spPr>
          <a:xfrm>
            <a:off x="3194275" y="639179"/>
            <a:ext cx="5450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inkluziju: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mogu se prilagoditi kako bi odražavali profile studenata i njihove buduće potrebe, odgovarajući na različite nivoe inkluzije.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96" name="Google Shape;296;p1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7" name="Google Shape;2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4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4"/>
          <p:cNvSpPr txBox="1"/>
          <p:nvPr/>
        </p:nvSpPr>
        <p:spPr>
          <a:xfrm>
            <a:off x="1" y="1506770"/>
            <a:ext cx="291034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5"/>
          <p:cNvSpPr txBox="1"/>
          <p:nvPr/>
        </p:nvSpPr>
        <p:spPr>
          <a:xfrm>
            <a:off x="3183245" y="1"/>
            <a:ext cx="5657701" cy="49244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učenja: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dostupni su sa svakog mjesta, bilo kada, više puta (nemojte potcjenjivati vrijednost ponavljanja!) sa raznih uređaja i u raznim formatima. </a:t>
            </a:r>
            <a:b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podržava podešavanja i za neformalno i za manje formalno učenje.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07" name="Google Shape;307;p1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8" name="Google Shape;30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5"/>
          <p:cNvSpPr txBox="1"/>
          <p:nvPr/>
        </p:nvSpPr>
        <p:spPr>
          <a:xfrm>
            <a:off x="0" y="1506770"/>
            <a:ext cx="2979175" cy="16620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1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16"/>
          <p:cNvSpPr txBox="1"/>
          <p:nvPr/>
        </p:nvSpPr>
        <p:spPr>
          <a:xfrm>
            <a:off x="3229575" y="873308"/>
            <a:ext cx="5445000" cy="2770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cjeloživotno učenje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otvoreni obrazovni izvori (OER) dostupni su svima, svih dobi, kad god neko poželi nešto naučiti ili se nečega podsjetiti.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8" name="Google Shape;318;p1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9" name="Google Shape;3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6"/>
          <p:cNvSpPr txBox="1"/>
          <p:nvPr/>
        </p:nvSpPr>
        <p:spPr>
          <a:xfrm>
            <a:off x="0" y="1506770"/>
            <a:ext cx="294967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7"/>
          <p:cNvSpPr txBox="1"/>
          <p:nvPr/>
        </p:nvSpPr>
        <p:spPr>
          <a:xfrm>
            <a:off x="3139840" y="637339"/>
            <a:ext cx="5405400" cy="32008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Uštedite troškove: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visoke cijene mogu potaknuti studente da koriste starije verzije određenih publikacija; sa otvorenim obrazovnim izvorima (OER) ovo ne predstavlja problem.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9" name="Google Shape;329;p1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0" name="Google Shape;33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7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8"/>
          <p:cNvSpPr txBox="1"/>
          <p:nvPr/>
        </p:nvSpPr>
        <p:spPr>
          <a:xfrm>
            <a:off x="3199950" y="125767"/>
            <a:ext cx="5869500" cy="4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prilike za učenje: </a:t>
            </a:r>
            <a:r>
              <a:rPr b="0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koji koriste otvorene obrazovne izvore (OER) prolaze jednaкo dobro ili bolje od onih što koriste tradicionalne materijale za učenje.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Budite spremni: </a:t>
            </a:r>
            <a:r>
              <a:rPr b="0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dostupni su od samog početka kurseva, što znači da ih studenti mogu odmah koristiti.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kvalitet: </a:t>
            </a:r>
            <a:r>
              <a:rPr b="0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poboljšanje kvaliteta i stalna ažuriranja, zajedno sa brzom diseminacijom, što osigurava da su informacije u njima aktuelne.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Nagradite otvorene prakse: </a:t>
            </a:r>
            <a:r>
              <a:rPr b="0" i="0" lang="en-U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se mogu smatrati dijelom uredničkog tima i biti cijenjeni za svoj rad i umijeće.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0" name="Google Shape;340;p1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1" name="Google Shape;34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1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8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"/>
          <p:cNvSpPr txBox="1"/>
          <p:nvPr/>
        </p:nvSpPr>
        <p:spPr>
          <a:xfrm>
            <a:off x="0" y="36250"/>
            <a:ext cx="9144000" cy="5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Predstavljamo vam komplet alatki za prikazivanje prednosti otvorenog obrazovanja!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je skup alatki (slajdova, letaka i kartica) koje je </a:t>
            </a:r>
            <a:r>
              <a:rPr b="0" i="0" lang="en-US" sz="11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pripremila Evropska mreža bibliotekara otvorenog obrazovanja (European Network of Open Education Librarians – ENOEL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).Cilj je njime podići svijest o važnosti otvorenog obrazovanja i ukazati na pogodnosti koje pruža studentima, profesorima, institucijama, društvu i bibliotekarima.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Ovaj komplet sadrži </a:t>
            </a: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šablone slajdova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Možete koristiti šablone onakve kakvi jesu ili ih prilagoditi kako vam odgovara.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Kada koristite šablon, preuzmite cijeli komplet ili pojedinačni slajd koji želite koristiti i odštampajte ga.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 želite prilagoditi šablon morate: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524" lvl="0" marL="45731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preuzeti alat koji želite koristiti;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524" lvl="0" marL="45731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prilagoditi ga (dodajte logotip svoje organizacije, ili unesite bilo koju drugu promjenu koju smatrate neophodnom);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524" lvl="0" marL="45731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100"/>
              <a:buFont typeface="Lato"/>
              <a:buChar char="-"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prilagođena verzija treba imati napomenu na kojoj piše: „Ovo djelo je derivat [naziv datoteke (na primjer, Bosnian_1. OE Benefits - ENOEL slides)] [link do originalnog izvora: </a:t>
            </a:r>
            <a:r>
              <a:rPr b="0" i="0" lang="en-US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od </a:t>
            </a:r>
            <a:r>
              <a:rPr b="0" i="0" lang="en-US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-US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nastavku naći ćete kratak opis o tome kako je komplet organiziran i sugestije za korišćenje određenih slajdova.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Ovo su samo prijedlozi koji će vas usmjeriti da izaberete alate i prilagodite ih svojim potrebama.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–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Daje primjer kako se šablon može prilagoditi, uključujući postavljanje loga vaše ustanove.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4–12 –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Smatrajte ih „tizerima“; postavljaju osnovna pitanja i izlažu osnove otvorenih obrazovnih izvora (OER). Možete ih koristiti kao uvod za prezentaciju kako biste pobudili zainteresiranost.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Slajdovi 13–51 –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Prikazuju prednosti otvorenog obrazovanja (Open Education – OE) za pet različitih zainteresiranih strana: studente (žuta pozadina), profesore (narandžasta pozadina), institucije (tirkizna pozadina), za sve (bijela pozadina) i za bibliotekare (plava pozadina). Možete ih koristiti za obraćanje ovim specifičnim zainteresiranim stranama.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Početni slajdovi za svaku grupu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(slajdovi 13, 21, 29, 36, 44) prikazuju šta Evropska mreža bibliotekara otvorenog obrazovanja (ENOEL) smatra najvažnijom prednošću za svaku grupu, zatim su prikazane zasebne prednosti na pojedinačnim slajdovima. </a:t>
            </a:r>
            <a:r>
              <a:rPr b="1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Završni slajdovi u svakoj grupi </a:t>
            </a:r>
            <a:r>
              <a:rPr b="0" i="0" lang="en-U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navode preostale prednosti (slajdovi 19–20 su za studente, 27–28 za profesore, 35 za institucije, 43 za sve, a 50–51 za bibliotekare). 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9"/>
          <p:cNvSpPr txBox="1"/>
          <p:nvPr/>
        </p:nvSpPr>
        <p:spPr>
          <a:xfrm>
            <a:off x="3054610" y="209825"/>
            <a:ext cx="60894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Omogućuje besplatan pristup, i više od toga: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besplatan pristup + prava korišćenja.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bolje obrazovanje: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bolju budućnost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b="0" i="0" lang="en-US" sz="16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SDG 4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„Osigurajte inkluzivno i pravedno kvalitetno obrazovanje i poboljšajte mogućnosti cjeloživotnog učenja za svakoga.“)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razumijevanje: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studenti mogu preispitivati koncepte / ideje koristeći različite izvore (tj. mogu ponoviti isti koncept koristeći drukčije objašnjenje).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Stvarajte zajedno: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omogućava studentima da djeluju kao partneri u zajedničkom stvaranju, od čega će i sami imati dobit.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1" name="Google Shape;351;p1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2" name="Google Shape;35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1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9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studente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0"/>
          <p:cNvSpPr txBox="1"/>
          <p:nvPr/>
        </p:nvSpPr>
        <p:spPr>
          <a:xfrm>
            <a:off x="3159769" y="25965"/>
            <a:ext cx="55617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prilagoditi otvorene obrazovne izvore (OER) tako što za svaki obrazovni proces biraju adekvatne materijale i tako doprinose njegovom kvalitetu.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u biti postaje njihov.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prilike za suradnju sa kolegama širom svijeta.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izmišljati toplu vodu, već mogu iznova koristiti postojeće materijale.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rađanje novih ideja.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2" name="Google Shape;362;p2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3" name="Google Shape;3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0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0"/>
          <p:cNvSpPr txBox="1"/>
          <p:nvPr/>
        </p:nvSpPr>
        <p:spPr>
          <a:xfrm>
            <a:off x="0" y="1506770"/>
            <a:ext cx="29889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2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1"/>
          <p:cNvSpPr txBox="1"/>
          <p:nvPr/>
        </p:nvSpPr>
        <p:spPr>
          <a:xfrm>
            <a:off x="3164509" y="638826"/>
            <a:ext cx="5460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Dozvolite prilagođavanje: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(djelimično ili potpuno) prilagoditi otvorene obrazovne izvore (OER) tako što za svaki obrazovni proces biraju adekvatne materijale i tako doprinose njegovom kvalitetu.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3" name="Google Shape;373;p2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4" name="Google Shape;37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1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1"/>
          <p:cNvSpPr txBox="1"/>
          <p:nvPr/>
        </p:nvSpPr>
        <p:spPr>
          <a:xfrm>
            <a:off x="0" y="1506770"/>
            <a:ext cx="29889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2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2"/>
          <p:cNvSpPr txBox="1"/>
          <p:nvPr/>
        </p:nvSpPr>
        <p:spPr>
          <a:xfrm>
            <a:off x="3123975" y="564775"/>
            <a:ext cx="58578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Obezbijedite otvorenu nastavu: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korišćenjem otvorenih obrazovnih izvora (OER), studenti aktivno učestvuju u obrazovnom procesu i stvaranju materijala za učenje koji, uz podršku profesora, u biti postaje njihov.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4" name="Google Shape;384;p2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5" name="Google Shape;38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2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22"/>
          <p:cNvSpPr txBox="1"/>
          <p:nvPr/>
        </p:nvSpPr>
        <p:spPr>
          <a:xfrm>
            <a:off x="0" y="1506770"/>
            <a:ext cx="29889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3"/>
          <p:cNvSpPr txBox="1"/>
          <p:nvPr/>
        </p:nvSpPr>
        <p:spPr>
          <a:xfrm>
            <a:off x="3137975" y="421590"/>
            <a:ext cx="5460000" cy="32008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ugled: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kvalitetni otvoreni obrazovni izvori (OER) doprinose ugledu profesora na lokalnom i globalnom nivou, pri čemu pružaju nove prilike za suradnju sa kolegama širom svijeta. 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5" name="Google Shape;395;p2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6" name="Google Shape;39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23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4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2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24"/>
          <p:cNvSpPr txBox="1"/>
          <p:nvPr/>
        </p:nvSpPr>
        <p:spPr>
          <a:xfrm>
            <a:off x="3152338" y="1069777"/>
            <a:ext cx="4798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Smanjite opterećenje: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ne moraju svaki put izmišljati toplu vodu, već mogu iznova koristiti postojeće materijale.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6" name="Google Shape;406;p2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7" name="Google Shape;40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24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24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25"/>
          <p:cNvSpPr txBox="1"/>
          <p:nvPr/>
        </p:nvSpPr>
        <p:spPr>
          <a:xfrm>
            <a:off x="3244474" y="1426686"/>
            <a:ext cx="5460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Inspirirajte: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omogućuju rađanje novih ideja.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7" name="Google Shape;417;p2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8" name="Google Shape;41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2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25"/>
          <p:cNvSpPr txBox="1"/>
          <p:nvPr/>
        </p:nvSpPr>
        <p:spPr>
          <a:xfrm>
            <a:off x="1" y="1506770"/>
            <a:ext cx="2969342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2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6"/>
          <p:cNvSpPr txBox="1"/>
          <p:nvPr/>
        </p:nvSpPr>
        <p:spPr>
          <a:xfrm>
            <a:off x="3073800" y="324975"/>
            <a:ext cx="5947500" cy="3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Podstičite aktivni pristup: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profesori mogu osmisliti različite strategije ne bi li podržali praktično učenje putem rada zasnovanog na prerađivanju/prilagođavanju otvorenih obrazovnih izvora (OER).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Potaknite suradnju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povratne informacije među kolegama, suradnja između studenata i uključivanje stručnjaka su uvišestručeni, što doprinosi usavršavanju profesora, zahvaljujući procesu koji se sprovodi kroz otvorene licence.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inovaciju: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nude mogućnost za poboljšanje kvaliteta nastavnog materijala, omogućujući drugima da ih unapređuju i pružaju konstruktivne povratne informacije.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Osigurajte naslijeđe: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ponovne upotrebe, započet otvorenim obrazovnim izvorima (OER), nastavlja se i nakon penzionisanja.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8" name="Google Shape;428;p2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9" name="Google Shape;42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2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6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2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27"/>
          <p:cNvSpPr txBox="1"/>
          <p:nvPr/>
        </p:nvSpPr>
        <p:spPr>
          <a:xfrm>
            <a:off x="3099651" y="324875"/>
            <a:ext cx="58509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izbor: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udžbenici proširuju nastavne materijale i jamče isti nivo kvaliteta kao i tradicionalni udžbenici.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akademsku slobodu: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otvorene licence za otvorene obrazovne izvore (OER) omogućuju fakultetima da redovito prilagođavaju i ažuriraju materijale za učenje na kursevima.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Predstavite inovativnost i kreativnost: </a:t>
            </a:r>
            <a:r>
              <a:rPr b="0" i="0" lang="en-US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kreativnost koju fakultet pokazuje privući će potencijalne studente i pokrovitelje. To će doprinijeti upisu studenata na određene kurseve i povećati značaj pojedinih profesora.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9" name="Google Shape;439;p2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0" name="Google Shape;44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2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27"/>
          <p:cNvSpPr txBox="1"/>
          <p:nvPr/>
        </p:nvSpPr>
        <p:spPr>
          <a:xfrm>
            <a:off x="1" y="1506770"/>
            <a:ext cx="295951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profesore</a:t>
            </a:r>
            <a:endParaRPr b="1" i="0" sz="23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8"/>
          <p:cNvSpPr/>
          <p:nvPr/>
        </p:nvSpPr>
        <p:spPr>
          <a:xfrm>
            <a:off x="0" y="1"/>
            <a:ext cx="2195400" cy="45309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2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8"/>
          <p:cNvSpPr txBox="1"/>
          <p:nvPr/>
        </p:nvSpPr>
        <p:spPr>
          <a:xfrm>
            <a:off x="3028200" y="84900"/>
            <a:ext cx="6115800" cy="43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štampati, trajno pohraniti i lako ažurirati. Sredstva koja bi se inače koristila za kupovinu udžbenika mogu se preusmjeriti na tehnologiju, poboljšanje nastave ili smanjenje duga.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suradnja međuinstitucionalnih članova fakulteta, doprinose kvalitetu obrazovnih materijala.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javna ulaganja na najbolji način: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samopromociju: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javni imidž institucije može se umnogome popraviti zahvaljujući dijeljenju i ponovnoj upotrebi kvalitetnih OER materijala.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suradnju: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suradnje sa drugim institucijama širom svijeta podiže joj ugled na međunarodnom nivou.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0" name="Google Shape;450;p2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1" name="Google Shape;45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2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28"/>
          <p:cNvSpPr txBox="1"/>
          <p:nvPr/>
        </p:nvSpPr>
        <p:spPr>
          <a:xfrm>
            <a:off x="0" y="1540174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9" name="Google Shape;15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"/>
          <p:cNvSpPr txBox="1"/>
          <p:nvPr/>
        </p:nvSpPr>
        <p:spPr>
          <a:xfrm>
            <a:off x="1316026" y="4626451"/>
            <a:ext cx="5313600" cy="4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„Bosnian_1. OE Benefits – ENOEL slides“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-U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U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US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3"/>
          <p:cNvSpPr txBox="1"/>
          <p:nvPr/>
        </p:nvSpPr>
        <p:spPr>
          <a:xfrm>
            <a:off x="7522677" y="4699923"/>
            <a:ext cx="1282500" cy="25796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en-U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2" name="Google Shape;162;p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3" name="Google Shape;163;p3"/>
          <p:cNvSpPr txBox="1"/>
          <p:nvPr/>
        </p:nvSpPr>
        <p:spPr>
          <a:xfrm>
            <a:off x="6236976" y="484874"/>
            <a:ext cx="2295300" cy="8510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PRIMER PRILAGOĐAVANjA VAŠIM POTREBAMA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"/>
          <p:cNvSpPr txBox="1"/>
          <p:nvPr/>
        </p:nvSpPr>
        <p:spPr>
          <a:xfrm>
            <a:off x="6431551" y="3790469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logo vaše institucije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"/>
          <p:cNvSpPr txBox="1"/>
          <p:nvPr/>
        </p:nvSpPr>
        <p:spPr>
          <a:xfrm>
            <a:off x="2248101" y="3790469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Dodajte izjavu o autorstvu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3"/>
          <p:cNvSpPr/>
          <p:nvPr/>
        </p:nvSpPr>
        <p:spPr>
          <a:xfrm>
            <a:off x="1985025" y="4146211"/>
            <a:ext cx="233700" cy="553712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8074750" y="4177549"/>
            <a:ext cx="233700" cy="553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"/>
          <p:cNvSpPr txBox="1"/>
          <p:nvPr/>
        </p:nvSpPr>
        <p:spPr>
          <a:xfrm>
            <a:off x="3776175" y="1423990"/>
            <a:ext cx="3966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- OER)?</a:t>
            </a:r>
            <a:endParaRPr b="1" i="0" sz="2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29"/>
          <p:cNvSpPr txBox="1"/>
          <p:nvPr/>
        </p:nvSpPr>
        <p:spPr>
          <a:xfrm>
            <a:off x="3204833" y="757040"/>
            <a:ext cx="52923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Poboljšajte ekonomski aspekt: </a:t>
            </a: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su besplatni, mogu se štampati, trajno pohraniti i lako ažurirati. Sredstva koja bi se inače koristila za kupovinu udžbenika mogu se preusmjeriti na tehnologiju, poboljšanje nastave ili smanjenje duga.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0" name="Google Shape;460;p2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1" name="Google Shape;46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29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29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29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0"/>
          <p:cNvSpPr txBox="1"/>
          <p:nvPr/>
        </p:nvSpPr>
        <p:spPr>
          <a:xfrm>
            <a:off x="3222100" y="1105419"/>
            <a:ext cx="5742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razvoj fakulteta: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olakšan pristup otvorenim obrazovnim izvorima (OER) i njihova upotreba, kao i suradnja međuinstitucionalnih članova fakulteta, doprinose kvalitetu obrazovnih materijala.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1" name="Google Shape;471;p3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2" name="Google Shape;47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30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0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0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1"/>
          <p:cNvSpPr txBox="1"/>
          <p:nvPr/>
        </p:nvSpPr>
        <p:spPr>
          <a:xfrm>
            <a:off x="3222575" y="934051"/>
            <a:ext cx="5380800" cy="26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Iskoristite javna ulaganja na najbolji način: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pomoću sredstava koja dolaze iz javnog finansiranja proizvode se javna znanja i dijele između više institucija, pri čemu se smanjuju dodatni troškovi.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2" name="Google Shape;482;p3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3" name="Google Shape;48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1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1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1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2"/>
          <p:cNvSpPr txBox="1"/>
          <p:nvPr/>
        </p:nvSpPr>
        <p:spPr>
          <a:xfrm>
            <a:off x="3188900" y="1288242"/>
            <a:ext cx="52923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samopromociju: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javni imidž institucije može se umnogome popraviti zahvaljujući dijeljenju i ponovnoj upotrebi kvalitetnih OER materijala.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3" name="Google Shape;493;p3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4" name="Google Shape;49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32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2"/>
          <p:cNvSpPr/>
          <p:nvPr/>
        </p:nvSpPr>
        <p:spPr>
          <a:xfrm>
            <a:off x="1328900" y="1448028"/>
            <a:ext cx="1641600" cy="16236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2"/>
          <p:cNvSpPr txBox="1"/>
          <p:nvPr/>
        </p:nvSpPr>
        <p:spPr>
          <a:xfrm>
            <a:off x="0" y="1540173"/>
            <a:ext cx="28131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3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3"/>
          <p:cNvSpPr txBox="1"/>
          <p:nvPr/>
        </p:nvSpPr>
        <p:spPr>
          <a:xfrm>
            <a:off x="3236575" y="1017726"/>
            <a:ext cx="5286600" cy="26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Podržite međunarodnu suradnju: </a:t>
            </a:r>
            <a:r>
              <a:rPr b="0" i="0" lang="en-U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rad sa otvorenim obrazovnim izvorima (OER) povećava vidljivost institucije i putem aktivne suradnje sa drugim institucijama širom svijeta podiže joj ugled na međunarodnom nivou.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4" name="Google Shape;504;p33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5" name="Google Shape;50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33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33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3"/>
          <p:cNvSpPr txBox="1"/>
          <p:nvPr/>
        </p:nvSpPr>
        <p:spPr>
          <a:xfrm>
            <a:off x="0" y="1540173"/>
            <a:ext cx="281310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34"/>
          <p:cNvSpPr txBox="1"/>
          <p:nvPr/>
        </p:nvSpPr>
        <p:spPr>
          <a:xfrm>
            <a:off x="3142514" y="415472"/>
            <a:ext cx="54771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Olakšajte regrutovanje</a:t>
            </a: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upotreba otvorenih obrazovnih izvora (OER) povećava učešće u visokom obrazovanju tako što doseže do vanrednih studenata koji donose odluke na osnovu kvaliteta ponuđenih obrazovnih materijala.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Zadržite diplomce: 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pružanje kvalitetnih otvorenih obrazovnih izvora (OER) diplomcima pomaže instituciji da održi aktivnu vezu sa njima.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15" name="Google Shape;51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34"/>
          <p:cNvSpPr/>
          <p:nvPr/>
        </p:nvSpPr>
        <p:spPr>
          <a:xfrm>
            <a:off x="0" y="1"/>
            <a:ext cx="2195400" cy="453089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34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34"/>
          <p:cNvSpPr txBox="1"/>
          <p:nvPr/>
        </p:nvSpPr>
        <p:spPr>
          <a:xfrm>
            <a:off x="0" y="1540173"/>
            <a:ext cx="281310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institucije</a:t>
            </a:r>
            <a:endParaRPr b="1" i="0" sz="23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5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3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35"/>
          <p:cNvSpPr txBox="1"/>
          <p:nvPr/>
        </p:nvSpPr>
        <p:spPr>
          <a:xfrm>
            <a:off x="3093675" y="162175"/>
            <a:ext cx="5990700" cy="42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zainteresiran.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javno finansirani obrazovni izvori dostupni su javnosti za ponovnu upotrebu i dijeljenje.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Povećajte jednakost: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Promovirajte raznovrsnost i inkluzivnost: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interneta, odličan su alat za  otkrivanje i upoznavanje različitih gledišta.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 </a:t>
            </a:r>
            <a:r>
              <a:rPr b="0" i="0" lang="en-U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kontinuirano sticanje znanja.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6" name="Google Shape;526;p3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7" name="Google Shape;52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3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35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6"/>
          <p:cNvSpPr/>
          <p:nvPr/>
        </p:nvSpPr>
        <p:spPr>
          <a:xfrm>
            <a:off x="0" y="1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3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36"/>
          <p:cNvSpPr txBox="1"/>
          <p:nvPr/>
        </p:nvSpPr>
        <p:spPr>
          <a:xfrm>
            <a:off x="3233100" y="905876"/>
            <a:ext cx="5424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Otključajte informacije: 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se može diseminirati naširoko tako što su otvoreni obrazovni izvori preko licenci dostupni svakome ko je zainteresiran.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7" name="Google Shape;537;p3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8" name="Google Shape;53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3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36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3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37"/>
          <p:cNvSpPr txBox="1"/>
          <p:nvPr/>
        </p:nvSpPr>
        <p:spPr>
          <a:xfrm>
            <a:off x="3091500" y="936375"/>
            <a:ext cx="55518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Prenesite znanje: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javno finansirani obrazovni izvori dostupni su javnosti za ponovnu upotrebu i dijeljenje. </a:t>
            </a:r>
            <a:endParaRPr b="0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8" name="Google Shape;548;p3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9" name="Google Shape;54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3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37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38"/>
          <p:cNvSpPr txBox="1"/>
          <p:nvPr/>
        </p:nvSpPr>
        <p:spPr>
          <a:xfrm>
            <a:off x="3229125" y="659025"/>
            <a:ext cx="5721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Neka učenje bude cjeloživotno: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biti u toku i obezbijediti kontinuirano učenje postalo je pristupačno svima, čime je premošćen jaz između formalnih i neformalnih otvorenih mogućnosti.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9" name="Google Shape;559;p3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0" name="Google Shape;560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3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38"/>
          <p:cNvSpPr txBox="1"/>
          <p:nvPr/>
        </p:nvSpPr>
        <p:spPr>
          <a:xfrm>
            <a:off x="0" y="1565740"/>
            <a:ext cx="2939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1e8b8c1a0_1_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gd1e8b8c1a0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d1e8b8c1a0_1_0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6" name="Google Shape;176;gd1e8b8c1a0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gd1e8b8c1a0_1_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8" name="Google Shape;178;gd1e8b8c1a0_1_0"/>
          <p:cNvSpPr txBox="1"/>
          <p:nvPr/>
        </p:nvSpPr>
        <p:spPr>
          <a:xfrm>
            <a:off x="3776175" y="1423990"/>
            <a:ext cx="3966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otvoreni obrazovni izvori (Open Educational Resources - OER)?</a:t>
            </a:r>
            <a:endParaRPr b="1" i="0" sz="2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3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39"/>
          <p:cNvSpPr txBox="1"/>
          <p:nvPr/>
        </p:nvSpPr>
        <p:spPr>
          <a:xfrm>
            <a:off x="3202900" y="659024"/>
            <a:ext cx="57837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oveća</a:t>
            </a: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jte </a:t>
            </a: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jednakost</a:t>
            </a: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besplatni internet izvori olakšavaju pristup znanju istog kvaliteta svima, bez obzira na društveni i materijalni status.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0" name="Google Shape;570;p3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1" name="Google Shape;57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3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39"/>
          <p:cNvSpPr txBox="1"/>
          <p:nvPr/>
        </p:nvSpPr>
        <p:spPr>
          <a:xfrm>
            <a:off x="0" y="1555897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4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40"/>
          <p:cNvSpPr txBox="1"/>
          <p:nvPr/>
        </p:nvSpPr>
        <p:spPr>
          <a:xfrm>
            <a:off x="3205126" y="633432"/>
            <a:ext cx="5412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</a:t>
            </a:r>
            <a:r>
              <a:rPr b="1"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irajt</a:t>
            </a: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 </a:t>
            </a: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raznovrsnost i inkluzivnost: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materijali, koji se lako dijele i kojima se pristupa preko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nterneta, odličan su alat za otkrivanje i upoznavanje različiti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gledišta</a:t>
            </a: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1" name="Google Shape;581;p4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2" name="Google Shape;58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40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0"/>
          <p:cNvSpPr txBox="1"/>
          <p:nvPr/>
        </p:nvSpPr>
        <p:spPr>
          <a:xfrm>
            <a:off x="1" y="1575579"/>
            <a:ext cx="2959510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1"/>
          <p:cNvSpPr txBox="1"/>
          <p:nvPr/>
        </p:nvSpPr>
        <p:spPr>
          <a:xfrm>
            <a:off x="3195026" y="1069773"/>
            <a:ext cx="54066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Njegujte građansku nauku: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znanje može svako da stvori, a dostupnost materijala olakšava ljudima kontinuirano sticanje znanja.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2" name="Google Shape;592;p4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3" name="Google Shape;59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41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1"/>
          <p:cNvSpPr txBox="1"/>
          <p:nvPr/>
        </p:nvSpPr>
        <p:spPr>
          <a:xfrm>
            <a:off x="0" y="1585422"/>
            <a:ext cx="293984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2"/>
          <p:cNvSpPr txBox="1"/>
          <p:nvPr/>
        </p:nvSpPr>
        <p:spPr>
          <a:xfrm>
            <a:off x="3207226" y="395271"/>
            <a:ext cx="5395200" cy="39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Unaprijedite kvalitet: </a:t>
            </a: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svako može doprinijeti unaprjeđenju kvaliteta otvorenih obrazovnih izvora (OER) tako što će postaviti pitanje o onome što mu je nejasno; nemati pristup znači nemati pitanje, ako nema pitanja znači nema ni nedoumica, a ako nema nedoumica, znači da nema poboljšanja.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Proširite granice: </a:t>
            </a: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izuzetan su način za razmjenu znanja izvan granica jer se ono što zaista funkcionira na lokalnom nivou može prilagoditi.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03" name="Google Shape;603;p4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4" name="Google Shape;60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4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2"/>
          <p:cNvSpPr txBox="1"/>
          <p:nvPr/>
        </p:nvSpPr>
        <p:spPr>
          <a:xfrm>
            <a:off x="0" y="1585422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sve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55"/>
          <p:cNvSpPr txBox="1"/>
          <p:nvPr/>
        </p:nvSpPr>
        <p:spPr>
          <a:xfrm>
            <a:off x="3055490" y="95125"/>
            <a:ext cx="6073500" cy="43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b="0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Cijenjeni partneri: </a:t>
            </a:r>
            <a:r>
              <a:rPr b="0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r>
              <a:rPr b="0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Promovirajte suradnju i razmjenu znanja: </a:t>
            </a:r>
            <a:r>
              <a:rPr b="0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suradnje, čime istovremeno proširuju svoje stručne mreže.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1"/>
              </a:spcBef>
              <a:spcAft>
                <a:spcPts val="1000"/>
              </a:spcAft>
              <a:buNone/>
            </a:pPr>
            <a:r>
              <a:rPr b="1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</a:t>
            </a:r>
            <a:r>
              <a:rPr b="0" i="0" lang="en-US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štedite budžet biblioteke na kupovini skupih i restriktivnih licenci za komercijalne publikacije, kao i upućivanjem profesora i studenata na otvorene obrazovne izvore. </a:t>
            </a:r>
            <a:endParaRPr b="0" i="0" sz="17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55"/>
          <p:cNvSpPr/>
          <p:nvPr/>
        </p:nvSpPr>
        <p:spPr>
          <a:xfrm>
            <a:off x="0" y="1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5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55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5" name="Google Shape;615;p5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6" name="Google Shape;61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55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6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5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56"/>
          <p:cNvSpPr txBox="1"/>
          <p:nvPr/>
        </p:nvSpPr>
        <p:spPr>
          <a:xfrm>
            <a:off x="3208576" y="574738"/>
            <a:ext cx="55743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profesionalni razvoj: </a:t>
            </a: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uključivanje u otvorene obrazovne izvore i otvoreno obrazovanje na bibliotečkom, institucionalnom, nacionalnom ili međunarodnom nivou može biti prilika za profesionalni razvoj van tradicionalnih ili utemeljenih stručnih oblasti (formiranje zbirki, metapodaci i sl.).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625" name="Google Shape;625;p56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6" name="Google Shape;626;p5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7" name="Google Shape;62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56"/>
          <p:cNvSpPr txBox="1"/>
          <p:nvPr/>
        </p:nvSpPr>
        <p:spPr>
          <a:xfrm>
            <a:off x="0" y="1506770"/>
            <a:ext cx="29793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57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5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57"/>
          <p:cNvSpPr txBox="1"/>
          <p:nvPr/>
        </p:nvSpPr>
        <p:spPr>
          <a:xfrm>
            <a:off x="3249925" y="751413"/>
            <a:ext cx="55743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Cijenjeni partneri: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zahvaljujući stručnosti u otvorenoj nastavi i otvorenim licencama, edukatori i istraživači prepoznaju bibliotekare kao pouzdane partnere u pronalaženju, prilagođavanju i uspostavljanju kvalitetnih obrazovnih izvora.</a:t>
            </a:r>
            <a:endParaRPr/>
          </a:p>
        </p:txBody>
      </p:sp>
      <p:sp>
        <p:nvSpPr>
          <p:cNvPr id="636" name="Google Shape;636;p57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57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8" name="Google Shape;638;p5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9" name="Google Shape;639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58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58"/>
          <p:cNvSpPr txBox="1"/>
          <p:nvPr/>
        </p:nvSpPr>
        <p:spPr>
          <a:xfrm>
            <a:off x="3228300" y="574436"/>
            <a:ext cx="55743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Razvijajte sinergiju sa otvorenom naukom: </a:t>
            </a:r>
            <a:endParaRPr b="1" i="0" sz="2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otvorena nauka i otvoreno obrazovanje često su razdvojeni, a znanje je u rukama različitih stručnjaka. Bibliotekari ih mogu povezati na sveobuhvatniji način podstičući kulturu otvorenosti unutar institucije ili akademske zajednice.</a:t>
            </a:r>
            <a:endParaRPr/>
          </a:p>
        </p:txBody>
      </p:sp>
      <p:sp>
        <p:nvSpPr>
          <p:cNvPr id="647" name="Google Shape;647;p58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58"/>
          <p:cNvSpPr txBox="1"/>
          <p:nvPr/>
        </p:nvSpPr>
        <p:spPr>
          <a:xfrm>
            <a:off x="0" y="1506770"/>
            <a:ext cx="294967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9" name="Google Shape;649;p5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0" name="Google Shape;650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9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59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59"/>
          <p:cNvSpPr txBox="1"/>
          <p:nvPr/>
        </p:nvSpPr>
        <p:spPr>
          <a:xfrm>
            <a:off x="3208576" y="377571"/>
            <a:ext cx="55743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Promovirajte suradnju i razmjenu znanja: </a:t>
            </a:r>
            <a:endParaRPr b="1" i="0" sz="2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su osnovna potpora suradnje, starajući se o otvorenim izvorima, organizujući obuke i radionice vezane za otvoreno obrazovanje i negujući zajednice okupljene oko prakse otvorenog obrazovanja, čime istovremeno proširuju svoje stručne mreže.</a:t>
            </a:r>
            <a:endParaRPr b="0" i="0" sz="2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8" name="Google Shape;658;p59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59"/>
          <p:cNvSpPr txBox="1"/>
          <p:nvPr/>
        </p:nvSpPr>
        <p:spPr>
          <a:xfrm>
            <a:off x="1" y="1506770"/>
            <a:ext cx="2910347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0" name="Google Shape;660;p59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1" name="Google Shape;661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0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60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60"/>
          <p:cNvSpPr txBox="1"/>
          <p:nvPr/>
        </p:nvSpPr>
        <p:spPr>
          <a:xfrm>
            <a:off x="3169947" y="377225"/>
            <a:ext cx="57642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Smanjite troškove</a:t>
            </a: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23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štedite budžet biblioteke na kupovini skupih i restriktivnih licenci za komercijalne publikacije, kao i upućivanjem profesora i studenata na otvorene obrazovne izvore. Ova pogodnost dugoročno doprinosi smanjenju troškova u bibliotekama i na univerzitetima u kontekstu neophodnog prelaska na otvoreni pristup.</a:t>
            </a:r>
            <a:endParaRPr b="0" i="0" sz="2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60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60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71" name="Google Shape;671;p60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2" name="Google Shape;672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4"/>
          <p:cNvSpPr txBox="1"/>
          <p:nvPr/>
        </p:nvSpPr>
        <p:spPr>
          <a:xfrm>
            <a:off x="3681351" y="1197934"/>
            <a:ext cx="4094099" cy="23083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7" name="Google Shape;187;p4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8" name="Google Shape;188;p4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61"/>
          <p:cNvSpPr txBox="1"/>
          <p:nvPr/>
        </p:nvSpPr>
        <p:spPr>
          <a:xfrm>
            <a:off x="3112625" y="101945"/>
            <a:ext cx="5922300" cy="4339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Privucite nova lica u bibliotečku struku: </a:t>
            </a:r>
            <a:r>
              <a:rPr b="0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snažna veza između otvorenog obrazovanja i socijalne pravde čini da bibliotekarstvo bude privlačan poziv za buduće stručnjake i nove generacije bibliotekara.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Steknite priznatost: </a:t>
            </a:r>
            <a:r>
              <a:rPr b="0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oni koji razvijaju otvorene obrazovne izvore i omogućuju njihovo korišćenje stiču ugled širom svijeta jer zagovaraju otvorenost i druge univerzalne vrijednosti. Uloga bibliotekara-informatičara kao onoga ko se stara o obrazovnim materijalima postaje još značajnija sa primjenom otvorenog obrazovanja.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Proširite uticaj i doseg: </a:t>
            </a:r>
            <a:r>
              <a:rPr b="0" i="0" lang="en-US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da se poveća uticaj bibliotekara izvan njihovih institucija. </a:t>
            </a:r>
            <a:endParaRPr b="0"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8" name="Google Shape;678;p61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61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61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61"/>
          <p:cNvSpPr txBox="1"/>
          <p:nvPr/>
        </p:nvSpPr>
        <p:spPr>
          <a:xfrm>
            <a:off x="0" y="1506770"/>
            <a:ext cx="298900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82" name="Google Shape;682;p61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3" name="Google Shape;683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62"/>
          <p:cNvSpPr/>
          <p:nvPr/>
        </p:nvSpPr>
        <p:spPr>
          <a:xfrm>
            <a:off x="0" y="-51496"/>
            <a:ext cx="2195400" cy="4582239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62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62"/>
          <p:cNvSpPr/>
          <p:nvPr/>
        </p:nvSpPr>
        <p:spPr>
          <a:xfrm>
            <a:off x="1328900" y="1448028"/>
            <a:ext cx="1641600" cy="1623602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1506770"/>
            <a:ext cx="2979175" cy="13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Prednosti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otvorenog obrazovanja (OE) za </a:t>
            </a:r>
            <a:r>
              <a:rPr b="1" i="0" lang="en-US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bibliotekare</a:t>
            </a:r>
            <a:endParaRPr b="1"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92" name="Google Shape;692;p62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3" name="Google Shape;693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94" name="Google Shape;694;p62"/>
          <p:cNvSpPr txBox="1"/>
          <p:nvPr/>
        </p:nvSpPr>
        <p:spPr>
          <a:xfrm>
            <a:off x="3079500" y="216511"/>
            <a:ext cx="6064500" cy="4148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Doprinesite postizanju ciljeva održivog razvoja: </a:t>
            </a:r>
            <a:r>
              <a:rPr b="0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pomozite stvaranje konkretnijeg i mjerljivijeg doprinosa u postizanju ciljeva održivog razvoja.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Uskladite aktivnosti sa strategijom ravnopravnosti, raznolikosti i inkluzije: </a:t>
            </a:r>
            <a:r>
              <a:rPr b="0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koriste otvoreno obrazovanje kao strateško sredstvo za unaprjeđenje ciljeva jednakosti, raznolikosti i inkluzije, osiguravajući da okruženje za učenje bude pristupačno svima.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Podržite kolege i dobijte njihovu podršku: </a:t>
            </a:r>
            <a:r>
              <a:rPr b="0" i="0" lang="en-US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bibliotekari njeguju koncept cjeloživotnog učenja tako što pružaju raznovrsne obrazovne mogućnosti i njeguju međusobnu podršku unutar svojih zajednica. 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d1e8b8c1a0_1_27"/>
          <p:cNvSpPr txBox="1"/>
          <p:nvPr/>
        </p:nvSpPr>
        <p:spPr>
          <a:xfrm>
            <a:off x="4479788" y="440224"/>
            <a:ext cx="3963900" cy="3016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KOMPLET ALATKI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0" name="Google Shape;700;gd1e8b8c1a0_1_2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1" name="Google Shape;701;gd1e8b8c1a0_1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1" y="558184"/>
            <a:ext cx="2464350" cy="1872592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gd1e8b8c1a0_1_27"/>
          <p:cNvSpPr txBox="1"/>
          <p:nvPr/>
        </p:nvSpPr>
        <p:spPr>
          <a:xfrm>
            <a:off x="2020411" y="710053"/>
            <a:ext cx="3774900" cy="1258307"/>
          </a:xfrm>
          <a:prstGeom prst="rect">
            <a:avLst/>
          </a:prstGeom>
          <a:noFill/>
          <a:ln>
            <a:noFill/>
          </a:ln>
        </p:spPr>
        <p:txBody>
          <a:bodyPr anchorCtr="0" anchor="t" bIns="112525" lIns="112525" spcFirstLastPara="1" rIns="112525" wrap="square" tIns="112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03" name="Google Shape;703;gd1e8b8c1a0_1_27"/>
          <p:cNvCxnSpPr/>
          <p:nvPr/>
        </p:nvCxnSpPr>
        <p:spPr>
          <a:xfrm>
            <a:off x="-599" y="4523358"/>
            <a:ext cx="9162300" cy="690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4" name="Google Shape;704;gd1e8b8c1a0_1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9" y="4675235"/>
            <a:ext cx="1062458" cy="372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gd1e8b8c1a0_1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1" y="4633670"/>
            <a:ext cx="1376119" cy="401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gd1e8b8c1a0_1_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23232"/>
            <a:ext cx="713236" cy="401561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gd1e8b8c1a0_1_27"/>
          <p:cNvSpPr txBox="1"/>
          <p:nvPr/>
        </p:nvSpPr>
        <p:spPr>
          <a:xfrm>
            <a:off x="976425" y="2688788"/>
            <a:ext cx="73815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Bosnian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 Benefits – ENOEL Toolkit“ is an adaptation of „An 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Toolkit” (version 4) published as of September 2024 </a:t>
            </a:r>
            <a:r>
              <a:rPr lang="en-US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(the „Original Work”), licensed by</a:t>
            </a:r>
            <a:r>
              <a:rPr lang="en-US" sz="1000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US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lang="en-US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under a </a:t>
            </a:r>
            <a:r>
              <a:rPr lang="en-US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„Adapter”) under a </a:t>
            </a:r>
            <a:r>
              <a:rPr lang="en-US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Bosnian.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None/>
            </a:pP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Special thanks to Svjetlana Đelić</a:t>
            </a:r>
            <a:r>
              <a:rPr lang="en-U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and Nataša Dakić for the Bosnian translation.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/>
          <p:nvPr/>
        </p:nvSpPr>
        <p:spPr>
          <a:xfrm>
            <a:off x="3702225" y="1270100"/>
            <a:ext cx="45633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Čemu služe otvoreni obrazovni izvori (Open Educational Resources – OER)?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5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7" name="Google Shape;19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5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"/>
          <p:cNvSpPr txBox="1"/>
          <p:nvPr/>
        </p:nvSpPr>
        <p:spPr>
          <a:xfrm>
            <a:off x="3778525" y="1516545"/>
            <a:ext cx="4367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trebaju biti pristupačni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6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7" name="Google Shape;20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8" name="Google Shape;208;p6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/>
          <p:nvPr/>
        </p:nvSpPr>
        <p:spPr>
          <a:xfrm>
            <a:off x="3821300" y="1269100"/>
            <a:ext cx="4798800" cy="2154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Otvoreni obrazovni izvori (OER) namijenjeni su višestrukoj upotrebi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6" y="1371645"/>
            <a:ext cx="2568609" cy="195180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 txBox="1"/>
          <p:nvPr/>
        </p:nvSpPr>
        <p:spPr>
          <a:xfrm>
            <a:off x="1316036" y="1576771"/>
            <a:ext cx="3934800" cy="10310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7" name="Google Shape;21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7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"/>
          <p:cNvSpPr txBox="1"/>
          <p:nvPr/>
        </p:nvSpPr>
        <p:spPr>
          <a:xfrm>
            <a:off x="2507700" y="1555541"/>
            <a:ext cx="5537400" cy="17774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„Otvorene licence poštuju prava intelektualne svojine vlasnika autorskih prava i dodjeljuju dozvole koje omogućuju javnosti prava na pristup, ponovnu upotrebu, prenamjenu, prilagođavanje i preraspodjelu obrazovnih materijala.“</a:t>
            </a:r>
            <a:endParaRPr/>
          </a:p>
        </p:txBody>
      </p:sp>
      <p:sp>
        <p:nvSpPr>
          <p:cNvPr id="224" name="Google Shape;224;p8"/>
          <p:cNvSpPr txBox="1"/>
          <p:nvPr/>
        </p:nvSpPr>
        <p:spPr>
          <a:xfrm>
            <a:off x="2507700" y="519106"/>
            <a:ext cx="6036600" cy="677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Šta su otvorene licence?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p8"/>
          <p:cNvSpPr/>
          <p:nvPr/>
        </p:nvSpPr>
        <p:spPr>
          <a:xfrm>
            <a:off x="1" y="4530592"/>
            <a:ext cx="9144000" cy="61767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50" y="4667869"/>
            <a:ext cx="979725" cy="34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8"/>
          <p:cNvCxnSpPr/>
          <p:nvPr/>
        </p:nvCxnSpPr>
        <p:spPr>
          <a:xfrm>
            <a:off x="1" y="4530592"/>
            <a:ext cx="9177299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8" name="Google Shape;22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9" y="207568"/>
            <a:ext cx="1711881" cy="1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8"/>
          <p:cNvSpPr txBox="1"/>
          <p:nvPr/>
        </p:nvSpPr>
        <p:spPr>
          <a:xfrm>
            <a:off x="499698" y="259486"/>
            <a:ext cx="2622299" cy="800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OSNOVE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Google Shape;230;p8"/>
          <p:cNvSpPr txBox="1"/>
          <p:nvPr/>
        </p:nvSpPr>
        <p:spPr>
          <a:xfrm>
            <a:off x="2507700" y="3518505"/>
            <a:ext cx="7277400" cy="5540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Iz preporuka koje je doneo  UNESKO o otvorenim obrazovnim resursima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